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9"/>
  </p:notesMasterIdLst>
  <p:sldIdLst>
    <p:sldId id="256" r:id="rId2"/>
    <p:sldId id="270" r:id="rId3"/>
    <p:sldId id="273" r:id="rId4"/>
    <p:sldId id="257" r:id="rId5"/>
    <p:sldId id="258" r:id="rId6"/>
    <p:sldId id="259" r:id="rId7"/>
    <p:sldId id="272" r:id="rId8"/>
    <p:sldId id="260" r:id="rId9"/>
    <p:sldId id="262" r:id="rId10"/>
    <p:sldId id="264" r:id="rId11"/>
    <p:sldId id="269" r:id="rId12"/>
    <p:sldId id="263" r:id="rId13"/>
    <p:sldId id="261" r:id="rId14"/>
    <p:sldId id="265" r:id="rId15"/>
    <p:sldId id="268" r:id="rId16"/>
    <p:sldId id="267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4660"/>
  </p:normalViewPr>
  <p:slideViewPr>
    <p:cSldViewPr>
      <p:cViewPr varScale="1">
        <p:scale>
          <a:sx n="61" d="100"/>
          <a:sy n="61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B01EF1C-E8EA-4539-8944-55563B294AA8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07AF0D9-6FB8-4A50-AE91-270E893C8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85DF-EA58-4198-894C-86615C044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F922-DFB6-4D96-9B4B-AAD07DA2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03E8-8170-4C7D-A841-20C6B57F3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3115-0D99-42AD-B677-7DB6721F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2BF6-DF60-4B1D-A2E9-576CCF7C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67F1-D05D-4801-9730-53A192182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22CD-6E57-4CDD-B3A0-1EFF4A78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46E3-F369-4622-BDAF-AE06CE74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DCE0-20C5-4B34-8150-EA1893054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C337-D4AB-4DC0-B6D7-E6CFC1AC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DDE2-239C-4D71-AF52-C783DD22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156B3-4397-46D4-B0AE-64F24B8B8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spd="slow"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it.yolasite.com/" TargetMode="External"/><Relationship Id="rId2" Type="http://schemas.openxmlformats.org/officeDocument/2006/relationships/hyperlink" Target="http://www.presentationpoint.yolasi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loretomorrow.blogspo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52400"/>
            <a:ext cx="44358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3G Mobiles</a:t>
            </a:r>
          </a:p>
        </p:txBody>
      </p:sp>
      <p:pic>
        <p:nvPicPr>
          <p:cNvPr id="13316" name="Picture 14" descr="iphone-3g-desktop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90800" y="228600"/>
            <a:ext cx="40847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3G Mobiles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3G Applications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internet</a:t>
            </a:r>
          </a:p>
          <a:p>
            <a:pPr eaLnBrk="1" hangingPunct="1"/>
            <a:r>
              <a:rPr lang="en-US" smtClean="0"/>
              <a:t>Audio on demand</a:t>
            </a:r>
          </a:p>
          <a:p>
            <a:pPr eaLnBrk="1" hangingPunct="1"/>
            <a:r>
              <a:rPr lang="en-US" smtClean="0"/>
              <a:t>Electronic postcards</a:t>
            </a:r>
          </a:p>
          <a:p>
            <a:pPr eaLnBrk="1" hangingPunct="1"/>
            <a:r>
              <a:rPr lang="en-US" smtClean="0"/>
              <a:t>Video conferencing</a:t>
            </a:r>
          </a:p>
          <a:p>
            <a:pPr eaLnBrk="1" hangingPunct="1"/>
            <a:r>
              <a:rPr lang="en-US" smtClean="0"/>
              <a:t>Secure mobile commerce transactions</a:t>
            </a:r>
          </a:p>
          <a:p>
            <a:pPr eaLnBrk="1" hangingPunct="1"/>
            <a:r>
              <a:rPr lang="en-US" smtClean="0"/>
              <a:t>Traffic and traveling information-location specific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7170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n-US" smtClean="0"/>
          </a:p>
        </p:txBody>
      </p:sp>
      <p:pic>
        <p:nvPicPr>
          <p:cNvPr id="16388" name="Picture 5" descr="17202qi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46038"/>
            <a:ext cx="9197975" cy="68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3G performance advantage</a:t>
            </a:r>
            <a:r>
              <a:rPr lang="en-US" smtClean="0"/>
              <a:t/>
            </a:r>
            <a:br>
              <a:rPr lang="en-US" smtClean="0"/>
            </a:br>
            <a:r>
              <a:rPr lang="en-US" sz="1900" smtClean="0"/>
              <a:t>time to download a 1MB of file: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Fixed line modem:</a:t>
            </a:r>
          </a:p>
          <a:p>
            <a:pPr eaLnBrk="1" hangingPunct="1"/>
            <a:r>
              <a:rPr lang="en-US" sz="2600" smtClean="0"/>
              <a:t>GSM cell phone:</a:t>
            </a:r>
          </a:p>
          <a:p>
            <a:pPr eaLnBrk="1" hangingPunct="1"/>
            <a:r>
              <a:rPr lang="en-US" sz="2600" smtClean="0"/>
              <a:t>Enhanced GSM phone:</a:t>
            </a:r>
          </a:p>
          <a:p>
            <a:pPr eaLnBrk="1" hangingPunct="1"/>
            <a:r>
              <a:rPr lang="en-US" sz="2600" smtClean="0"/>
              <a:t>3G phone (outdoor):</a:t>
            </a:r>
          </a:p>
          <a:p>
            <a:pPr eaLnBrk="1" hangingPunct="1"/>
            <a:r>
              <a:rPr lang="en-US" sz="2600" smtClean="0"/>
              <a:t>3G phone (indoor):</a:t>
            </a:r>
          </a:p>
          <a:p>
            <a:pPr eaLnBrk="1" hangingPunct="1"/>
            <a:endParaRPr lang="en-US" sz="2600" smtClean="0"/>
          </a:p>
        </p:txBody>
      </p:sp>
      <p:sp>
        <p:nvSpPr>
          <p:cNvPr id="819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3 minutes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15 minutes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1-5 minutes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21 seconds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4 seconds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8194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Content Placeholder 5" descr="1720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Market trend towards 3G</a:t>
            </a:r>
          </a:p>
        </p:txBody>
      </p:sp>
      <p:sp>
        <p:nvSpPr>
          <p:cNvPr id="9220" name="Rectangle 22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Mobile and internet penetration both growing rapidly.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3G Mobile penetration have changed the trend of using desktop computer even laptops.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People are feeling more reliable using 3G mobile.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Market survey shows that due to high prices of 3G mobile technology, it is not in reach of every person.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9218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-3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41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Example of 3G mobile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7467600" cy="6858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n-US" smtClean="0"/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Summary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3G mobile is a major opportunity for business, commerce and consumers.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Brings together the two fastest growing market sectors- Mobile and Internet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Market services and standards evolving from 2G to 3G.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Significant opportunities for value added content and service providers.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10242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438400"/>
            <a:ext cx="358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11266" r:id="rId2" imgW="5106113" imgH="6857143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1200" y="1600200"/>
            <a:ext cx="84582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/>
              <a:t>Presented to: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3400" y="4267200"/>
            <a:ext cx="54864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/>
              <a:t>Presented by: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1026" r:id="rId2" imgW="4495238" imgH="6857143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943600"/>
          </a:xfrm>
        </p:spPr>
        <p:txBody>
          <a:bodyPr/>
          <a:lstStyle/>
          <a:p>
            <a:pPr algn="ctr"/>
            <a:r>
              <a:rPr lang="en-US" sz="3600" smtClean="0">
                <a:latin typeface="Tahoma" pitchFamily="34" charset="0"/>
                <a:cs typeface="Tahoma" pitchFamily="34" charset="0"/>
              </a:rPr>
              <a:t>PRESENTED BY AND DESIGNED</a:t>
            </a:r>
            <a:endParaRPr lang="en-US" smtClean="0"/>
          </a:p>
          <a:p>
            <a:endParaRPr lang="en-US" smtClean="0"/>
          </a:p>
          <a:p>
            <a:pPr algn="ctr"/>
            <a:r>
              <a:rPr lang="en-US" smtClean="0"/>
              <a:t>Presentation Point </a:t>
            </a:r>
            <a:r>
              <a:rPr lang="en-US" sz="1800" smtClean="0"/>
              <a:t>check out link below for more presentations </a:t>
            </a:r>
            <a:r>
              <a:rPr lang="en-US" smtClean="0"/>
              <a:t>(</a:t>
            </a:r>
            <a:r>
              <a:rPr lang="en-US" smtClean="0">
                <a:hlinkClick r:id="rId2"/>
              </a:rPr>
              <a:t>www.presentationpoint.yolasite.com</a:t>
            </a:r>
            <a:r>
              <a:rPr lang="en-US" smtClean="0"/>
              <a:t>)</a:t>
            </a:r>
          </a:p>
          <a:p>
            <a:endParaRPr lang="en-US" smtClean="0"/>
          </a:p>
          <a:p>
            <a:pPr algn="ctr"/>
            <a:r>
              <a:rPr lang="en-US" smtClean="0"/>
              <a:t>IDEA BY:</a:t>
            </a:r>
          </a:p>
          <a:p>
            <a:pPr algn="ctr"/>
            <a:r>
              <a:rPr lang="en-US" smtClean="0"/>
              <a:t>FUTURE IT (</a:t>
            </a:r>
            <a:r>
              <a:rPr lang="en-US" smtClean="0">
                <a:hlinkClick r:id="rId3"/>
              </a:rPr>
              <a:t>www.futureit.yolasite.com</a:t>
            </a:r>
            <a:r>
              <a:rPr lang="en-US" smtClean="0"/>
              <a:t>)</a:t>
            </a:r>
          </a:p>
          <a:p>
            <a:pPr algn="ctr"/>
            <a:endParaRPr lang="en-US" smtClean="0"/>
          </a:p>
          <a:p>
            <a:pPr algn="ctr"/>
            <a:r>
              <a:rPr lang="en-US" smtClean="0"/>
              <a:t>SUPPORTED BY:</a:t>
            </a:r>
          </a:p>
          <a:p>
            <a:pPr algn="ctr"/>
            <a:r>
              <a:rPr lang="en-US" smtClean="0">
                <a:hlinkClick r:id="rId4"/>
              </a:rPr>
              <a:t>www.exploretomorrow.blogspot.com</a:t>
            </a:r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1242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(c) 2011 Presentation Point (www.presentationpoint.yolasite.com)</a:t>
            </a:r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of presentation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is 3G?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Comparison between 1G-2G and 3G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Evolution towards 3G mobile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3G standard and capabilities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3G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3G performance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3G mobile place in market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 of 3G mobile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2050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is 3G mobile?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3G</a:t>
            </a:r>
            <a:r>
              <a:rPr lang="en-US" smtClean="0"/>
              <a:t> is the third Generation of mobile phone standards based on the International Telecommunication Union (ITU) family of standards "IMT-2000". </a:t>
            </a:r>
          </a:p>
          <a:p>
            <a:pPr eaLnBrk="1" hangingPunct="1"/>
            <a:endParaRPr lang="en-US" smtClean="0"/>
          </a:p>
        </p:txBody>
      </p:sp>
      <p:pic>
        <p:nvPicPr>
          <p:cNvPr id="3077" name="Picture 3" descr="iphone-3g-review-software-14-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86200"/>
            <a:ext cx="3263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3074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IMT-2000 (3G): </a:t>
            </a:r>
            <a:r>
              <a:rPr lang="en-US" b="1" dirty="0"/>
              <a:t>The mobile </a:t>
            </a:r>
            <a:r>
              <a:rPr lang="en-US" b="1" dirty="0" smtClean="0"/>
              <a:t>internet 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IMT-2000</a:t>
            </a:r>
            <a:r>
              <a:rPr lang="en-US" dirty="0" smtClean="0"/>
              <a:t> is simply a term used by the International Telecommunications Union (ITU) to refer to third generation (3G) wireless technology, that provide higher data speed between mobile phones.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IMT-2000 </a:t>
            </a:r>
            <a:r>
              <a:rPr lang="en-US" dirty="0"/>
              <a:t>the third generation mobile standard enables mobile users to harness full power of the internet through efficient high-speed radio transmission, optimized for multimedia communications.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4098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Comparison between 1G-2G-3G</a:t>
            </a:r>
          </a:p>
        </p:txBody>
      </p:sp>
      <p:sp>
        <p:nvSpPr>
          <p:cNvPr id="5124" name="Rectangle 1035"/>
          <p:cNvSpPr>
            <a:spLocks noChangeArrowheads="1"/>
          </p:cNvSpPr>
          <p:nvPr/>
        </p:nvSpPr>
        <p:spPr bwMode="auto">
          <a:xfrm>
            <a:off x="1600200" y="2743200"/>
            <a:ext cx="1597025" cy="3024188"/>
          </a:xfrm>
          <a:prstGeom prst="rect">
            <a:avLst/>
          </a:prstGeom>
          <a:gradFill rotWithShape="0">
            <a:gsLst>
              <a:gs pos="0">
                <a:srgbClr val="E5E5F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5" name="Rectangle 1036"/>
          <p:cNvSpPr>
            <a:spLocks noChangeArrowheads="1"/>
          </p:cNvSpPr>
          <p:nvPr/>
        </p:nvSpPr>
        <p:spPr bwMode="auto">
          <a:xfrm>
            <a:off x="3581400" y="2362200"/>
            <a:ext cx="1584325" cy="3024188"/>
          </a:xfrm>
          <a:prstGeom prst="rect">
            <a:avLst/>
          </a:prstGeom>
          <a:gradFill rotWithShape="0">
            <a:gsLst>
              <a:gs pos="0">
                <a:srgbClr val="AFAFE5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6" name="Rectangle 1037"/>
          <p:cNvSpPr>
            <a:spLocks noChangeArrowheads="1"/>
          </p:cNvSpPr>
          <p:nvPr/>
        </p:nvSpPr>
        <p:spPr bwMode="auto">
          <a:xfrm>
            <a:off x="5638800" y="1981200"/>
            <a:ext cx="1581150" cy="3657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7" name="Text Box 1038"/>
          <p:cNvSpPr txBox="1">
            <a:spLocks noChangeArrowheads="1"/>
          </p:cNvSpPr>
          <p:nvPr/>
        </p:nvSpPr>
        <p:spPr bwMode="auto">
          <a:xfrm>
            <a:off x="1676400" y="2971800"/>
            <a:ext cx="1438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AU" sz="2000" b="1">
                <a:latin typeface="Arial" charset="0"/>
              </a:rPr>
              <a:t>1G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Analog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Voice only</a:t>
            </a:r>
          </a:p>
        </p:txBody>
      </p:sp>
      <p:sp>
        <p:nvSpPr>
          <p:cNvPr id="5128" name="Text Box 1039"/>
          <p:cNvSpPr txBox="1">
            <a:spLocks noChangeArrowheads="1"/>
          </p:cNvSpPr>
          <p:nvPr/>
        </p:nvSpPr>
        <p:spPr bwMode="auto">
          <a:xfrm>
            <a:off x="3581400" y="2514600"/>
            <a:ext cx="1584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AU" sz="2000" b="1">
                <a:latin typeface="Arial" charset="0"/>
              </a:rPr>
              <a:t>2G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Digital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Voice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Data: 14.4kbps</a:t>
            </a:r>
          </a:p>
        </p:txBody>
      </p:sp>
      <p:sp>
        <p:nvSpPr>
          <p:cNvPr id="5129" name="Text Box 1040"/>
          <p:cNvSpPr txBox="1">
            <a:spLocks noChangeArrowheads="1"/>
          </p:cNvSpPr>
          <p:nvPr/>
        </p:nvSpPr>
        <p:spPr bwMode="auto">
          <a:xfrm>
            <a:off x="5715000" y="2057400"/>
            <a:ext cx="1600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AU" sz="2000" b="1">
                <a:latin typeface="Arial" charset="0"/>
              </a:rPr>
              <a:t>3G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Digital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Voice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Data: 384kbps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Anytime, anywhere connectivity</a:t>
            </a:r>
          </a:p>
          <a:p>
            <a:pPr>
              <a:buFontTx/>
              <a:buChar char="•"/>
            </a:pPr>
            <a:r>
              <a:rPr lang="en-AU" sz="1400" b="1">
                <a:latin typeface="Arial" charset="0"/>
              </a:rPr>
              <a:t>IP based</a:t>
            </a:r>
          </a:p>
        </p:txBody>
      </p:sp>
      <p:pic>
        <p:nvPicPr>
          <p:cNvPr id="5130" name="Picture 1048" descr="C:\Documents and Settings\Default User\Desktop\34_Care_activ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50" descr="K:\H3GA\UI\Products\2004\00_UIC\DesignProjects\signed off grid icons\icons\34x34_active\Post Launch\34x34_active\34_Message_activ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64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049" descr="C:\Documents and Settings\Default User\Desktop\34_Care_activ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64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053" descr="K:\H3GA\UI\Products\2004\00_UIC\DesignProjects\signed off grid icons\icons\34x34_active\Post Launch\34x34_active\34_Message_activ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049" descr="C:\Documents and Settings\Default User\Desktop\34_Care_activ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95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047" descr="K:\H3GA\UI\Products\2004\00_UIC\DesignProjects\signed off grid icons\icons\34x34_active\Post Launch\34x34_active\34_TVGuide_activ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051" descr="K:\H3GA\UI\Products\2004\00_UIC\DesignProjects\signed off grid icons\icons\mms_lates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046" descr="K:\H3GA\UI\Products\2004\00_UIC\DesignProjects\signed off grid icons\icons\p2p_latest_static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1034"/>
          <p:cNvSpPr>
            <a:spLocks noChangeShapeType="1"/>
          </p:cNvSpPr>
          <p:nvPr/>
        </p:nvSpPr>
        <p:spPr bwMode="auto">
          <a:xfrm>
            <a:off x="1371600" y="5486400"/>
            <a:ext cx="60785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139" name="Rectangle 1033"/>
          <p:cNvSpPr>
            <a:spLocks noChangeArrowheads="1"/>
          </p:cNvSpPr>
          <p:nvPr/>
        </p:nvSpPr>
        <p:spPr bwMode="auto">
          <a:xfrm>
            <a:off x="2209800" y="5638800"/>
            <a:ext cx="64246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SzPct val="75000"/>
              <a:tabLst>
                <a:tab pos="2092325" algn="ctr"/>
                <a:tab pos="3910013" algn="ctr"/>
                <a:tab pos="5715000" algn="ctr"/>
              </a:tabLst>
            </a:pPr>
            <a:r>
              <a:rPr lang="en-AU" sz="1600" b="1">
                <a:latin typeface="Arial" charset="0"/>
              </a:rPr>
              <a:t>1987	1993	2003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5122" r:id="rId2" imgW="1066667" imgH="1295238"/>
    </p:controls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Evolution towards 3G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3G is the fastest, 2G is fast, and 1G no longer exists.</a:t>
            </a:r>
          </a:p>
        </p:txBody>
      </p:sp>
      <p:pic>
        <p:nvPicPr>
          <p:cNvPr id="15363" name="Content Placeholder 3" descr="phone_pricing_grap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533650"/>
            <a:ext cx="5765800" cy="43243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3G capabilities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High speed data transmission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Improved voice quality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Greater capacity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Multiple simultaneous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Global roaming across networks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Improved security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Service flexibility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Symmetrical and asymmetrical data transmission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2011 Presentation Point (www.presentationpoint.yolasite.com)</a:t>
            </a:r>
            <a:endParaRPr lang="en-US"/>
          </a:p>
        </p:txBody>
      </p:sp>
    </p:spTree>
    <p:controls>
      <p:control spid="6146" r:id="rId2" imgW="1066667" imgH="1295238"/>
    </p:controls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561</Words>
  <Application>Microsoft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Verdana</vt:lpstr>
      <vt:lpstr>Arial</vt:lpstr>
      <vt:lpstr>Calibri</vt:lpstr>
      <vt:lpstr>Georgia</vt:lpstr>
      <vt:lpstr>Tahoma</vt:lpstr>
      <vt:lpstr>Wingdings</vt:lpstr>
      <vt:lpstr>Office Theme</vt:lpstr>
      <vt:lpstr>Presentation on </vt:lpstr>
      <vt:lpstr>Presented to: </vt:lpstr>
      <vt:lpstr>Slide 3</vt:lpstr>
      <vt:lpstr>Structure of presentation</vt:lpstr>
      <vt:lpstr>What is 3G mobile?</vt:lpstr>
      <vt:lpstr>IMT-2000 (3G): The mobile internet </vt:lpstr>
      <vt:lpstr>Comparison between 1G-2G-3G</vt:lpstr>
      <vt:lpstr>Evolution towards 3G 3G is the fastest, 2G is fast, and 1G no longer exists.</vt:lpstr>
      <vt:lpstr>3G capabilities</vt:lpstr>
      <vt:lpstr>3G Applications</vt:lpstr>
      <vt:lpstr> </vt:lpstr>
      <vt:lpstr>3G performance advantage time to download a 1MB of file:</vt:lpstr>
      <vt:lpstr>Slide 13</vt:lpstr>
      <vt:lpstr>Market trend towards 3G</vt:lpstr>
      <vt:lpstr>Example of 3G mobile </vt:lpstr>
      <vt:lpstr>Summary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 Mobiles</dc:title>
  <dc:creator>www.futureit.yolasite.com</dc:creator>
  <cp:keywords>3G Mobile</cp:keywords>
  <cp:lastModifiedBy>L1F10BSCS0025</cp:lastModifiedBy>
  <cp:revision>37</cp:revision>
  <dcterms:created xsi:type="dcterms:W3CDTF">2010-01-11T16:34:10Z</dcterms:created>
  <dcterms:modified xsi:type="dcterms:W3CDTF">2011-03-01T10:21:58Z</dcterms:modified>
  <cp:category>Mobile Generations</cp:category>
</cp:coreProperties>
</file>